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24"/>
  </p:notesMasterIdLst>
  <p:sldIdLst>
    <p:sldId id="256" r:id="rId5"/>
    <p:sldId id="2146847054" r:id="rId6"/>
    <p:sldId id="262" r:id="rId7"/>
    <p:sldId id="263" r:id="rId8"/>
    <p:sldId id="265" r:id="rId9"/>
    <p:sldId id="266" r:id="rId10"/>
    <p:sldId id="2146847062" r:id="rId11"/>
    <p:sldId id="2146847064" r:id="rId12"/>
    <p:sldId id="2146847063" r:id="rId13"/>
    <p:sldId id="267" r:id="rId14"/>
    <p:sldId id="2146847065" r:id="rId15"/>
    <p:sldId id="2146847066" r:id="rId16"/>
    <p:sldId id="268" r:id="rId17"/>
    <p:sldId id="2146847055" r:id="rId18"/>
    <p:sldId id="269" r:id="rId19"/>
    <p:sldId id="2146847059" r:id="rId20"/>
    <p:sldId id="2146847060" r:id="rId21"/>
    <p:sldId id="2146847061" r:id="rId22"/>
    <p:sldId id="259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2B98E8-7AC3-75BD-DBFE-38A4BBF4F439}" v="10" dt="2024-01-05T12:23:35.348"/>
    <p1510:client id="{12466EFC-1F62-CA2C-07B1-96111B302B1B}" v="154" dt="2023-11-22T13:37:01.483"/>
    <p1510:client id="{47C7BCB7-7546-3717-E035-B2126C89CD1A}" v="2" dt="2023-11-22T12:55:27.3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76"/>
    <p:restoredTop sz="94718"/>
  </p:normalViewPr>
  <p:slideViewPr>
    <p:cSldViewPr snapToGrid="0">
      <p:cViewPr>
        <p:scale>
          <a:sx n="114" d="100"/>
          <a:sy n="114" d="100"/>
        </p:scale>
        <p:origin x="400" y="2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01/08/25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8/1/25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8/1/25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8/1/25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8/1/25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8/1/25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8/1/25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8/1/25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8/1/25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8/1/25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8/1/25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8/1/25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8/1/25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A64E4D-8DED-7830-2955-1BE78C5B06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8963" y="1821635"/>
            <a:ext cx="9234145" cy="97777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 SYSTEMFAULT DETECTION and classification using machine learning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CAPSTONE PROJECT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95943" y="4058588"/>
            <a:ext cx="7980183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Presented By:</a:t>
            </a:r>
          </a:p>
          <a:p>
            <a:pPr algn="ctr"/>
            <a:r>
              <a:rPr lang="en-US" sz="2000" b="1" dirty="0">
                <a:solidFill>
                  <a:srgbClr val="FFFF00"/>
                </a:solidFill>
                <a:latin typeface="Arial"/>
                <a:cs typeface="Arial"/>
              </a:rPr>
              <a:t>Mohd Shahnawaz Ashraf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</a:t>
            </a:r>
            <a:b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</a:b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Noida Institute of Engineering and Technology – CSE - AIML</a:t>
            </a:r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Result</a:t>
            </a:r>
            <a:endParaRPr lang="en-US"/>
          </a:p>
        </p:txBody>
      </p:sp>
      <p:pic>
        <p:nvPicPr>
          <p:cNvPr id="7" name="Content Placeholder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DBD6052-4B0E-2551-26B9-B345AAEA2D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0507" y="1232452"/>
            <a:ext cx="8381504" cy="5238440"/>
          </a:xfrm>
        </p:spPr>
      </p:pic>
    </p:spTree>
    <p:extLst>
      <p:ext uri="{BB962C8B-B14F-4D97-AF65-F5344CB8AC3E}">
        <p14:creationId xmlns:p14="http://schemas.microsoft.com/office/powerpoint/2010/main" val="1483293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1D142E-6068-61C5-F9B4-BA1EBEAEBE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D3887C1-A4F0-07C0-A28A-DE3AC3270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Result</a:t>
            </a:r>
            <a:endParaRPr lang="en-US"/>
          </a:p>
        </p:txBody>
      </p:sp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0149D6F-5947-E42D-75E1-A63B0DC41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415" y="1232452"/>
            <a:ext cx="8521170" cy="532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9286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2886D-8065-2E13-0F6F-2FE1226AFD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199829A-8EE0-F07E-F367-8F0E5FD2F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Result</a:t>
            </a:r>
            <a:endParaRPr lang="en-US"/>
          </a:p>
        </p:txBody>
      </p:sp>
      <p:pic>
        <p:nvPicPr>
          <p:cNvPr id="6" name="Content Placeholder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62BB972-D327-FD68-D137-D0D5710D98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6466" y="1232451"/>
            <a:ext cx="8281144" cy="5175715"/>
          </a:xfrm>
        </p:spPr>
      </p:pic>
    </p:spTree>
    <p:extLst>
      <p:ext uri="{BB962C8B-B14F-4D97-AF65-F5344CB8AC3E}">
        <p14:creationId xmlns:p14="http://schemas.microsoft.com/office/powerpoint/2010/main" val="3365248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Conclusion</a:t>
            </a:r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05E46AB-32C4-4B57-A2B1-50738A64BE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1714027"/>
            <a:ext cx="11029615" cy="4296480"/>
          </a:xfrm>
        </p:spPr>
        <p:txBody>
          <a:bodyPr>
            <a:noAutofit/>
          </a:bodyPr>
          <a:lstStyle/>
          <a:p>
            <a:r>
              <a:rPr lang="en-US" sz="2000" dirty="0"/>
              <a:t>The project successfully demonstrated the use of machine learning, specifically IBM </a:t>
            </a:r>
            <a:r>
              <a:rPr lang="en-US" sz="2000" dirty="0" err="1"/>
              <a:t>Watsonx.ai’s</a:t>
            </a:r>
            <a:r>
              <a:rPr lang="en-US" sz="2000" dirty="0"/>
              <a:t> </a:t>
            </a:r>
            <a:r>
              <a:rPr lang="en-US" sz="2000" dirty="0" err="1"/>
              <a:t>AutoAI</a:t>
            </a:r>
            <a:r>
              <a:rPr lang="en-US" sz="2000" dirty="0"/>
              <a:t>, for accurate and efficient classification of power system faults. By training the model on a labeled dataset of electrical parameters such as voltage, current, torque, and temperature, the system was able to distinguish between normal conditions and fault scenarios with a high degree of precision.</a:t>
            </a:r>
          </a:p>
          <a:p>
            <a:r>
              <a:rPr lang="en-US" sz="2000" dirty="0"/>
              <a:t>The proposed solution proved effective, with the best-performing model (Snap Random Forest Classifier) achieving </a:t>
            </a:r>
            <a:r>
              <a:rPr lang="en-US" sz="2000" b="1" dirty="0"/>
              <a:t>99.4% accuracy</a:t>
            </a:r>
            <a:r>
              <a:rPr lang="en-US" sz="2000" dirty="0"/>
              <a:t>. This high accuracy enables near real-time identification of critical faults like Line-to-Ground or Power Failures, which is essential for maintaining power grid reliability and minimizing downtime.</a:t>
            </a:r>
          </a:p>
          <a:p>
            <a:r>
              <a:rPr lang="en-US" sz="2000" dirty="0"/>
              <a:t>Accurate fault detection is crucial in electrical systems, just as accurate bike count predictions are vital for managing urban transportation. This system demonstrates how AI can play a key role in creating smarter, more resilient power infrastructure.</a:t>
            </a:r>
          </a:p>
        </p:txBody>
      </p:sp>
    </p:spTree>
    <p:extLst>
      <p:ext uri="{BB962C8B-B14F-4D97-AF65-F5344CB8AC3E}">
        <p14:creationId xmlns:p14="http://schemas.microsoft.com/office/powerpoint/2010/main" val="31833151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38FD1-D00E-E75B-705C-564F06D93D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The system can be enhanced and expanded in several ways:</a:t>
            </a:r>
          </a:p>
          <a:p>
            <a:pPr lvl="1"/>
            <a:r>
              <a:rPr lang="en-US" sz="1700" b="1" dirty="0"/>
              <a:t>Real-Time Data Integration</a:t>
            </a:r>
            <a:r>
              <a:rPr lang="en-US" sz="1700" dirty="0"/>
              <a:t>: Incorporate IoT sensor data from the grid for real-time fault detection.</a:t>
            </a:r>
          </a:p>
          <a:p>
            <a:pPr lvl="1"/>
            <a:r>
              <a:rPr lang="en-US" sz="1700" b="1" dirty="0"/>
              <a:t>Algorithm Improvements</a:t>
            </a:r>
            <a:r>
              <a:rPr lang="en-US" sz="1700" dirty="0"/>
              <a:t>: Explore deep learning models like LSTM or ensemble methods for better accuracy.</a:t>
            </a:r>
          </a:p>
          <a:p>
            <a:pPr lvl="1"/>
            <a:r>
              <a:rPr lang="en-US" sz="1700" b="1" dirty="0"/>
              <a:t>Wider Deployment</a:t>
            </a:r>
            <a:r>
              <a:rPr lang="en-US" sz="1700" dirty="0"/>
              <a:t>: Extend the model to support multiple regions or substations with different operating conditions.</a:t>
            </a:r>
          </a:p>
          <a:p>
            <a:pPr lvl="1"/>
            <a:r>
              <a:rPr lang="en-US" sz="1700" b="1" dirty="0"/>
              <a:t>Edge Computing</a:t>
            </a:r>
            <a:r>
              <a:rPr lang="en-US" sz="1700" dirty="0"/>
              <a:t>: Deploy the model on edge devices for faster local predictions without relying on cloud latency.</a:t>
            </a:r>
          </a:p>
          <a:p>
            <a:pPr lvl="1"/>
            <a:r>
              <a:rPr lang="en-US" sz="1700" b="1" dirty="0"/>
              <a:t>Scalability</a:t>
            </a:r>
            <a:r>
              <a:rPr lang="en-US" sz="1700" dirty="0"/>
              <a:t>: Integrate with dashboard tools for centralized fault monitoring across multiple sites.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F968F13-9AC4-7120-7ACD-9F752C767D5D}"/>
              </a:ext>
            </a:extLst>
          </p:cNvPr>
          <p:cNvSpPr txBox="1">
            <a:spLocks/>
          </p:cNvSpPr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solidFill>
                  <a:schemeClr val="accent1"/>
                </a:solidFill>
                <a:latin typeface="Arial"/>
                <a:cs typeface="Arial"/>
              </a:rPr>
              <a:t>Future scope</a:t>
            </a:r>
          </a:p>
        </p:txBody>
      </p:sp>
    </p:spTree>
    <p:extLst>
      <p:ext uri="{BB962C8B-B14F-4D97-AF65-F5344CB8AC3E}">
        <p14:creationId xmlns:p14="http://schemas.microsoft.com/office/powerpoint/2010/main" val="6148826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References</a:t>
            </a:r>
            <a:endParaRPr lang="en-US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57C38BC-22B3-37B2-E0C3-812020A76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Ziya Uddin (2020).</a:t>
            </a:r>
            <a:br>
              <a:rPr lang="en-US" sz="2000" dirty="0"/>
            </a:br>
            <a:r>
              <a:rPr lang="en-US" sz="2000" i="1" dirty="0"/>
              <a:t>Power System Faults Dataset</a:t>
            </a:r>
            <a:r>
              <a:rPr lang="en-US" sz="2000" dirty="0"/>
              <a:t> – Kaggle.</a:t>
            </a:r>
            <a:br>
              <a:rPr lang="en-US" sz="2000" dirty="0"/>
            </a:br>
            <a:r>
              <a:rPr lang="en-US" sz="2000" dirty="0"/>
              <a:t>https://</a:t>
            </a:r>
            <a:r>
              <a:rPr lang="en-US" sz="2000" dirty="0" err="1"/>
              <a:t>www.kaggle.com</a:t>
            </a:r>
            <a:r>
              <a:rPr lang="en-US" sz="2000" dirty="0"/>
              <a:t>/datasets/ziya07/power-system-faults-dataset</a:t>
            </a:r>
          </a:p>
          <a:p>
            <a:r>
              <a:rPr lang="en-US" sz="2000" b="1" dirty="0"/>
              <a:t>IBM </a:t>
            </a:r>
            <a:r>
              <a:rPr lang="en-US" sz="2000" b="1" dirty="0" err="1"/>
              <a:t>Watsonx.ai</a:t>
            </a:r>
            <a:r>
              <a:rPr lang="en-US" sz="2000" b="1" dirty="0"/>
              <a:t> Documentation.</a:t>
            </a:r>
            <a:br>
              <a:rPr lang="en-US" sz="2000" dirty="0"/>
            </a:br>
            <a:r>
              <a:rPr lang="en-US" sz="2000" i="1" dirty="0"/>
              <a:t>Build, train, and deploy machine learning models using </a:t>
            </a:r>
            <a:r>
              <a:rPr lang="en-US" sz="2000" i="1" dirty="0" err="1"/>
              <a:t>AutoAI</a:t>
            </a:r>
            <a:r>
              <a:rPr lang="en-US" sz="2000" i="1" dirty="0"/>
              <a:t>.</a:t>
            </a:r>
            <a:br>
              <a:rPr lang="en-US" sz="2000" dirty="0"/>
            </a:br>
            <a:r>
              <a:rPr lang="en-US" sz="2000" dirty="0"/>
              <a:t>https://</a:t>
            </a:r>
            <a:r>
              <a:rPr lang="en-US" sz="2000" dirty="0" err="1"/>
              <a:t>www.ibm.com</a:t>
            </a:r>
            <a:r>
              <a:rPr lang="en-US" sz="2000" dirty="0"/>
              <a:t>/docs/</a:t>
            </a:r>
            <a:r>
              <a:rPr lang="en-US" sz="2000" dirty="0" err="1"/>
              <a:t>en</a:t>
            </a:r>
            <a:r>
              <a:rPr lang="en-US" sz="2000" dirty="0"/>
              <a:t>/</a:t>
            </a:r>
            <a:r>
              <a:rPr lang="en-US" sz="2000" dirty="0" err="1"/>
              <a:t>watsonx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289502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92E52-0C9E-7CCC-47E8-5C4711AD2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IBM Certifications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8DC1AC-55F6-1667-3D9C-8BD03933A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0561" y="1232452"/>
            <a:ext cx="7130878" cy="5510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331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92E52-0C9E-7CCC-47E8-5C4711AD2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IBM Certifications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BDEBB1-6EAA-2667-B6AB-CE876E427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7388" y="1282875"/>
            <a:ext cx="7157224" cy="553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7103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92E52-0C9E-7CCC-47E8-5C4711AD2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IBM Certifications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BA761A-88C4-8C3C-FA4A-3F8E9052D6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266" y="1305177"/>
            <a:ext cx="8169468" cy="503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8527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E4CA82-64EC-4D4E-A5E5-3EBB66E7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FEB4C-F209-4AE7-AA2B-B3C26CE2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573" y="558468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8641-EEA3-4EC4-BF39-4075B0C12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863" y="1618938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/>
                <a:ea typeface="+mn-lt"/>
                <a:cs typeface="Arial"/>
              </a:rPr>
              <a:t>  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Problem Statement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Proposed System/Solution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Calibri"/>
              </a:rPr>
              <a:t>System </a:t>
            </a:r>
            <a:r>
              <a:rPr lang="en-US" sz="2000" b="1" dirty="0">
                <a:latin typeface="Arial"/>
                <a:ea typeface="+mn-lt"/>
                <a:cs typeface="+mn-lt"/>
              </a:rPr>
              <a:t>Development Approach</a:t>
            </a:r>
            <a:endParaRPr lang="en-US" dirty="0">
              <a:latin typeface="Arial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Algorithm &amp; Deployment  </a:t>
            </a:r>
            <a:endParaRPr lang="en-US" dirty="0">
              <a:latin typeface="Arial"/>
              <a:cs typeface="Calibri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Result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Conclusion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Future Scope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References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1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FEE4A9C-3F57-7DA7-91FD-715C3FB47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403" y="1237632"/>
            <a:ext cx="11029615" cy="46733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Faults in power systems like Line-to-Ground (L-G), Line-to-Line (L-L), and 3-phase faults can damage equipment and cause blackouts.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There is a need for a system that can </a:t>
            </a:r>
            <a:r>
              <a:rPr lang="en-US" sz="2400" b="1" dirty="0"/>
              <a:t>automatically detect and classify these faults</a:t>
            </a:r>
            <a:r>
              <a:rPr lang="en-US" sz="2400" dirty="0"/>
              <a:t> using voltage and current phasor data.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The goal is to build a machine learning model to accurately identify fault types for maintaining grid stability.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Proposed Solution</a:t>
            </a:r>
            <a:endParaRPr lang="en-US" sz="440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41FD9D-DF07-9C37-1E61-1D920E0EF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671" y="1087378"/>
            <a:ext cx="11613485" cy="5563973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305435" indent="-305435"/>
            <a:endParaRPr lang="en-IN" sz="1200" b="1" dirty="0">
              <a:latin typeface="Calibri"/>
              <a:cs typeface="Calibri"/>
            </a:endParaRPr>
          </a:p>
          <a:p>
            <a:pPr marL="305435" indent="-305435"/>
            <a:r>
              <a:rPr lang="en-US" sz="1200" b="1" dirty="0"/>
              <a:t>The proposed system aims to address the challenge of detecting and classifying faults in a power distribution system using machine learning. The solution leverages voltage and current data to predict whether the system is operating normally or experiencing a specific type of fault. The system is designed to enable fast, accurate fault identification, enhancing the stability and reliability of the power grid.</a:t>
            </a:r>
          </a:p>
          <a:p>
            <a:pPr marL="305435" indent="-305435"/>
            <a:r>
              <a:rPr lang="en-IN" sz="1200" b="1" dirty="0">
                <a:latin typeface="Calibri"/>
                <a:ea typeface="+mn-lt"/>
                <a:cs typeface="+mn-lt"/>
              </a:rPr>
              <a:t>Data Collection:</a:t>
            </a:r>
            <a:endParaRPr lang="en-IN" sz="1200" b="1" dirty="0">
              <a:latin typeface="Calibri"/>
              <a:cs typeface="Calibri"/>
            </a:endParaRPr>
          </a:p>
          <a:p>
            <a:pPr marL="629920" lvl="1" indent="-305435"/>
            <a:r>
              <a:rPr lang="en-US" sz="1200" b="1" dirty="0"/>
              <a:t>Use the publicly available dataset from Kaggle which includes labeled electrical measurements under different fault and normal operating conditions.</a:t>
            </a:r>
          </a:p>
          <a:p>
            <a:pPr marL="629920" lvl="1" indent="-305435"/>
            <a:r>
              <a:rPr lang="en-US" sz="1200" b="1" dirty="0"/>
              <a:t>Focused columns include: Air temperature, Process temperature, Rotational speed, Torque, Tool wear, and Type.</a:t>
            </a:r>
            <a:endParaRPr lang="en-IN" sz="1200" b="1" dirty="0">
              <a:latin typeface="Calibri"/>
              <a:cs typeface="Calibri"/>
            </a:endParaRPr>
          </a:p>
          <a:p>
            <a:pPr marL="305435" indent="-305435"/>
            <a:r>
              <a:rPr lang="en-IN" sz="1200" b="1" dirty="0">
                <a:latin typeface="Calibri"/>
                <a:ea typeface="+mn-lt"/>
                <a:cs typeface="+mn-lt"/>
              </a:rPr>
              <a:t>Data Preprocessing:</a:t>
            </a:r>
            <a:endParaRPr lang="en-IN" sz="1200" b="1" dirty="0">
              <a:latin typeface="Calibri"/>
              <a:cs typeface="Calibri"/>
            </a:endParaRPr>
          </a:p>
          <a:p>
            <a:pPr marL="629920" lvl="1" indent="-305435"/>
            <a:r>
              <a:rPr lang="en-IN" sz="1200" b="1" dirty="0">
                <a:latin typeface="Calibri"/>
                <a:ea typeface="+mn-lt"/>
                <a:cs typeface="+mn-lt"/>
              </a:rPr>
              <a:t>Removed </a:t>
            </a:r>
            <a:r>
              <a:rPr lang="en-IN" sz="1200" b="1" dirty="0" err="1">
                <a:latin typeface="Calibri"/>
                <a:ea typeface="+mn-lt"/>
                <a:cs typeface="+mn-lt"/>
              </a:rPr>
              <a:t>irrevelant</a:t>
            </a:r>
            <a:r>
              <a:rPr lang="en-IN" sz="1200" b="1" dirty="0">
                <a:latin typeface="Calibri"/>
                <a:ea typeface="+mn-lt"/>
                <a:cs typeface="+mn-lt"/>
              </a:rPr>
              <a:t> columns from the dataset like Id’s and Names.</a:t>
            </a:r>
            <a:endParaRPr lang="en-IN" sz="1200" b="1" dirty="0">
              <a:latin typeface="Calibri"/>
              <a:cs typeface="Calibri"/>
            </a:endParaRPr>
          </a:p>
          <a:p>
            <a:pPr marL="629920" lvl="1" indent="-305435"/>
            <a:r>
              <a:rPr lang="en-IN" sz="1200" b="1" dirty="0">
                <a:latin typeface="Calibri"/>
                <a:ea typeface="+mn-lt"/>
                <a:cs typeface="+mn-lt"/>
              </a:rPr>
              <a:t>Performed data refinement using IBM </a:t>
            </a:r>
            <a:r>
              <a:rPr lang="en-IN" sz="1200" b="1" dirty="0" err="1">
                <a:latin typeface="Calibri"/>
                <a:ea typeface="+mn-lt"/>
                <a:cs typeface="+mn-lt"/>
              </a:rPr>
              <a:t>Watsonx.ai</a:t>
            </a:r>
            <a:r>
              <a:rPr lang="en-IN" sz="1200" b="1" dirty="0">
                <a:latin typeface="Calibri"/>
                <a:ea typeface="+mn-lt"/>
                <a:cs typeface="+mn-lt"/>
              </a:rPr>
              <a:t> Data Refinery</a:t>
            </a:r>
            <a:endParaRPr lang="en-IN" sz="1200" b="1" dirty="0">
              <a:latin typeface="Calibri"/>
              <a:cs typeface="Calibri"/>
            </a:endParaRPr>
          </a:p>
          <a:p>
            <a:pPr marL="305435" indent="-305435"/>
            <a:r>
              <a:rPr lang="en-IN" sz="1200" b="1" dirty="0">
                <a:latin typeface="Calibri"/>
                <a:ea typeface="+mn-lt"/>
                <a:cs typeface="+mn-lt"/>
              </a:rPr>
              <a:t>Machine Learning Algorithm:</a:t>
            </a:r>
            <a:endParaRPr lang="en-IN" sz="1200" b="1" dirty="0">
              <a:latin typeface="Calibri"/>
              <a:cs typeface="Calibri"/>
            </a:endParaRPr>
          </a:p>
          <a:p>
            <a:pPr marL="629920" lvl="1" indent="-305435"/>
            <a:r>
              <a:rPr lang="en-US" sz="1200" b="1" dirty="0"/>
              <a:t>Use IBM </a:t>
            </a:r>
            <a:r>
              <a:rPr lang="en-US" sz="1200" b="1" dirty="0" err="1"/>
              <a:t>Watsonx.ai's</a:t>
            </a:r>
            <a:r>
              <a:rPr lang="en-US" sz="1200" b="1" dirty="0"/>
              <a:t> </a:t>
            </a:r>
            <a:r>
              <a:rPr lang="en-US" sz="1200" b="1" dirty="0" err="1"/>
              <a:t>AutoAI</a:t>
            </a:r>
            <a:r>
              <a:rPr lang="en-US" sz="1200" b="1" dirty="0"/>
              <a:t> tool to automatically generate pipelines and selecting the best-performing pipeline (Snap Random Forest Classifier)</a:t>
            </a:r>
            <a:endParaRPr lang="en-IN" sz="1200" b="1" dirty="0">
              <a:latin typeface="Calibri"/>
              <a:cs typeface="Calibri"/>
            </a:endParaRPr>
          </a:p>
          <a:p>
            <a:pPr marL="629920" lvl="1" indent="-305435"/>
            <a:r>
              <a:rPr lang="en-IN" sz="1200" b="1" dirty="0">
                <a:latin typeface="Calibri"/>
                <a:ea typeface="+mn-lt"/>
                <a:cs typeface="+mn-lt"/>
              </a:rPr>
              <a:t>Multiple Algorithms evaluated including Decision Trees and Random Forest Classifier.</a:t>
            </a:r>
            <a:endParaRPr lang="en-IN" sz="1200" b="1" dirty="0">
              <a:latin typeface="Calibri"/>
              <a:cs typeface="Calibri"/>
            </a:endParaRPr>
          </a:p>
          <a:p>
            <a:pPr marL="305435" indent="-305435"/>
            <a:r>
              <a:rPr lang="en-IN" sz="1200" b="1" dirty="0">
                <a:latin typeface="Calibri"/>
                <a:ea typeface="+mn-lt"/>
                <a:cs typeface="+mn-lt"/>
              </a:rPr>
              <a:t>Deployment:</a:t>
            </a:r>
            <a:endParaRPr lang="en-IN" sz="1200" b="1" dirty="0">
              <a:latin typeface="Calibri"/>
              <a:ea typeface="+mn-lt"/>
              <a:cs typeface="Calibri"/>
            </a:endParaRPr>
          </a:p>
          <a:p>
            <a:pPr marL="629920" lvl="1" indent="-305435"/>
            <a:r>
              <a:rPr lang="en-US" sz="1200" b="1" dirty="0"/>
              <a:t>Use the </a:t>
            </a:r>
            <a:r>
              <a:rPr lang="en-US" sz="1200" b="1" dirty="0" err="1"/>
              <a:t>Watsonx.ai</a:t>
            </a:r>
            <a:r>
              <a:rPr lang="en-US" sz="1200" b="1" dirty="0"/>
              <a:t> interface to test the model with live inputs and visualize the prediction results.</a:t>
            </a:r>
          </a:p>
          <a:p>
            <a:pPr marL="629920" lvl="1" indent="-305435"/>
            <a:r>
              <a:rPr lang="en-US" sz="1200" b="1" dirty="0"/>
              <a:t>Deploy the best model on IBM Cloud using the online deployment option. Expose REST API endpoints for real-time testing and predictions.</a:t>
            </a:r>
            <a:endParaRPr lang="en-IN" sz="1200" b="1" dirty="0">
              <a:latin typeface="Calibri"/>
              <a:cs typeface="Calibri"/>
            </a:endParaRPr>
          </a:p>
          <a:p>
            <a:pPr marL="305435" indent="-305435"/>
            <a:r>
              <a:rPr lang="en-IN" sz="1200" b="1" dirty="0">
                <a:latin typeface="Calibri"/>
                <a:ea typeface="+mn-lt"/>
                <a:cs typeface="+mn-lt"/>
              </a:rPr>
              <a:t>Evaluation:</a:t>
            </a:r>
            <a:endParaRPr lang="en-IN" sz="1200" b="1" dirty="0">
              <a:latin typeface="Calibri"/>
              <a:cs typeface="Calibri"/>
            </a:endParaRPr>
          </a:p>
          <a:p>
            <a:pPr marL="629920" lvl="1" indent="-305435"/>
            <a:r>
              <a:rPr lang="en-US" sz="1200" b="1" dirty="0"/>
              <a:t>Assess model performance based on accuracy, F1-score, precision, and recall. Top model achieved 99.4% accuracy with high precision across all classes. </a:t>
            </a:r>
            <a:endParaRPr lang="en-IN" sz="1200" b="1" dirty="0">
              <a:latin typeface="Calibri"/>
              <a:ea typeface="+mn-lt"/>
              <a:cs typeface="+mn-lt"/>
            </a:endParaRPr>
          </a:p>
          <a:p>
            <a:pPr marL="629920" lvl="1" indent="-305435"/>
            <a:r>
              <a:rPr lang="en-US" sz="1200" b="1" dirty="0"/>
              <a:t>Predictions successfully distinguish between “No Failure” and various fault types with high confidence.</a:t>
            </a:r>
            <a:endParaRPr lang="en-IN" sz="1200" b="1" dirty="0"/>
          </a:p>
        </p:txBody>
      </p:sp>
    </p:spTree>
    <p:extLst>
      <p:ext uri="{BB962C8B-B14F-4D97-AF65-F5344CB8AC3E}">
        <p14:creationId xmlns:p14="http://schemas.microsoft.com/office/powerpoint/2010/main" val="3210358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662572"/>
            <a:ext cx="11029616" cy="530296"/>
          </a:xfrm>
        </p:spPr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System  Approach</a:t>
            </a:r>
            <a:endParaRPr lang="en-US" sz="4400">
              <a:solidFill>
                <a:schemeClr val="accent1"/>
              </a:solidFill>
              <a:latin typeface="Calibri Light"/>
              <a:cs typeface="Calibri Light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4FFAF3C-BA60-9181-132C-C36C403AA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7808" y="1203707"/>
            <a:ext cx="11029615" cy="5358474"/>
          </a:xfrm>
        </p:spPr>
        <p:txBody>
          <a:bodyPr>
            <a:normAutofit/>
          </a:bodyPr>
          <a:lstStyle/>
          <a:p>
            <a:pPr marL="305435" indent="-305435"/>
            <a:r>
              <a:rPr lang="en-IN" sz="1800" b="1" dirty="0">
                <a:solidFill>
                  <a:srgbClr val="0F0F0F"/>
                </a:solidFill>
              </a:rPr>
              <a:t>System requirements</a:t>
            </a:r>
            <a:endParaRPr lang="en-US" dirty="0"/>
          </a:p>
          <a:p>
            <a:pPr lvl="1"/>
            <a:r>
              <a:rPr lang="en-US" dirty="0"/>
              <a:t>A machine learning environment with support for </a:t>
            </a:r>
            <a:r>
              <a:rPr lang="en-US" dirty="0" err="1"/>
              <a:t>AutoAI</a:t>
            </a:r>
            <a:r>
              <a:rPr lang="en-US" dirty="0"/>
              <a:t> workflows</a:t>
            </a:r>
          </a:p>
          <a:p>
            <a:pPr lvl="1"/>
            <a:r>
              <a:rPr lang="en-US" dirty="0"/>
              <a:t>Cloud platform for model training, deployment, and testing (IBM Cloud Lite)</a:t>
            </a:r>
          </a:p>
          <a:p>
            <a:pPr lvl="1"/>
            <a:r>
              <a:rPr lang="en-US" dirty="0"/>
              <a:t>Tools for data refinement and visualization (Data Refinery)</a:t>
            </a:r>
          </a:p>
          <a:p>
            <a:pPr lvl="1"/>
            <a:r>
              <a:rPr lang="en-US" dirty="0"/>
              <a:t>Internet access for dataset retrieval from Kaggle</a:t>
            </a:r>
          </a:p>
          <a:p>
            <a:pPr marL="0" indent="0">
              <a:buNone/>
            </a:pPr>
            <a:endParaRPr lang="en-IN" sz="1800" b="1" dirty="0">
              <a:solidFill>
                <a:srgbClr val="0F0F0F"/>
              </a:solidFill>
            </a:endParaRPr>
          </a:p>
          <a:p>
            <a:r>
              <a:rPr lang="en-US" b="1" dirty="0"/>
              <a:t>Library and Platform Stack:</a:t>
            </a:r>
            <a:endParaRPr lang="en-US" dirty="0"/>
          </a:p>
          <a:p>
            <a:pPr lvl="1"/>
            <a:r>
              <a:rPr lang="en-US" b="1" dirty="0"/>
              <a:t>Platform</a:t>
            </a:r>
            <a:r>
              <a:rPr lang="en-US" dirty="0"/>
              <a:t>: IBM </a:t>
            </a:r>
            <a:r>
              <a:rPr lang="en-US" dirty="0" err="1"/>
              <a:t>Watsonx.ai</a:t>
            </a:r>
            <a:r>
              <a:rPr lang="en-US" dirty="0"/>
              <a:t> Studio</a:t>
            </a:r>
          </a:p>
          <a:p>
            <a:pPr lvl="1"/>
            <a:r>
              <a:rPr lang="en-US" b="1" dirty="0"/>
              <a:t>Model Builder</a:t>
            </a:r>
            <a:r>
              <a:rPr lang="en-US" dirty="0"/>
              <a:t>: IBM </a:t>
            </a:r>
            <a:r>
              <a:rPr lang="en-US" dirty="0" err="1"/>
              <a:t>AutoAI</a:t>
            </a:r>
            <a:r>
              <a:rPr lang="en-US" dirty="0"/>
              <a:t> (</a:t>
            </a:r>
            <a:r>
              <a:rPr lang="en-US" dirty="0" err="1"/>
              <a:t>AutoML</a:t>
            </a:r>
            <a:r>
              <a:rPr lang="en-US" dirty="0"/>
              <a:t> tool within </a:t>
            </a:r>
            <a:r>
              <a:rPr lang="en-US" dirty="0" err="1"/>
              <a:t>Watsonx.ai</a:t>
            </a:r>
            <a:r>
              <a:rPr lang="en-US" dirty="0"/>
              <a:t>)</a:t>
            </a:r>
          </a:p>
          <a:p>
            <a:pPr lvl="1"/>
            <a:r>
              <a:rPr lang="en-US" b="1" dirty="0"/>
              <a:t>Data Refinement</a:t>
            </a:r>
            <a:r>
              <a:rPr lang="en-US" dirty="0"/>
              <a:t>: IBM Data Refinery (within </a:t>
            </a:r>
            <a:r>
              <a:rPr lang="en-US" dirty="0" err="1"/>
              <a:t>Watsonx.ai</a:t>
            </a:r>
            <a:r>
              <a:rPr lang="en-US" dirty="0"/>
              <a:t>)</a:t>
            </a:r>
          </a:p>
          <a:p>
            <a:pPr lvl="1"/>
            <a:r>
              <a:rPr lang="en-US" b="1" dirty="0"/>
              <a:t>Deployment &amp; Testing</a:t>
            </a:r>
            <a:r>
              <a:rPr lang="en-US" dirty="0"/>
              <a:t>: IBM Cloud Deployment Space</a:t>
            </a:r>
          </a:p>
          <a:p>
            <a:pPr lvl="1"/>
            <a:r>
              <a:rPr lang="en-US" b="1" dirty="0"/>
              <a:t>Underlying Tech</a:t>
            </a:r>
            <a:r>
              <a:rPr lang="en-US" dirty="0"/>
              <a:t>: Python-based ML backend using scikit-learn inside </a:t>
            </a:r>
            <a:r>
              <a:rPr lang="en-US" dirty="0" err="1"/>
              <a:t>AutoAI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2024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Algorithm &amp; Deployment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7F0871F-2198-9E37-C96F-3611AA199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5121076"/>
          </a:xfrm>
        </p:spPr>
        <p:txBody>
          <a:bodyPr>
            <a:normAutofit/>
          </a:bodyPr>
          <a:lstStyle/>
          <a:p>
            <a:pPr marL="305435" indent="-305435"/>
            <a:r>
              <a:rPr lang="en-IN" sz="1400" b="1" dirty="0">
                <a:ea typeface="+mn-lt"/>
                <a:cs typeface="+mn-lt"/>
              </a:rPr>
              <a:t>Algorithm Selection:</a:t>
            </a:r>
            <a:endParaRPr lang="en-IN" sz="1400" dirty="0"/>
          </a:p>
          <a:p>
            <a:pPr marL="629920" lvl="1" indent="-305435"/>
            <a:r>
              <a:rPr lang="en-US" dirty="0"/>
              <a:t>The selected algorithm is the </a:t>
            </a:r>
            <a:r>
              <a:rPr lang="en-US" b="1" dirty="0"/>
              <a:t>Snap Random Forest Classifier</a:t>
            </a:r>
            <a:r>
              <a:rPr lang="en-US" dirty="0"/>
              <a:t>, automatically chosen by IBM </a:t>
            </a:r>
            <a:r>
              <a:rPr lang="en-US" dirty="0" err="1"/>
              <a:t>Watsonx.ai</a:t>
            </a:r>
            <a:r>
              <a:rPr lang="en-US" dirty="0"/>
              <a:t> </a:t>
            </a:r>
            <a:r>
              <a:rPr lang="en-US" dirty="0" err="1"/>
              <a:t>AutoAI</a:t>
            </a:r>
            <a:r>
              <a:rPr lang="en-US" dirty="0"/>
              <a:t> based on its superior accuracy and robustness.</a:t>
            </a:r>
            <a:br>
              <a:rPr lang="en-US" dirty="0"/>
            </a:br>
            <a:r>
              <a:rPr lang="en-US" dirty="0"/>
              <a:t>Random Forest was preferred due to its ability to handle high-dimensional input data and its proven effectiveness in multiclass classification problems like fault detection</a:t>
            </a:r>
          </a:p>
          <a:p>
            <a:pPr marL="305920" indent="-305435"/>
            <a:r>
              <a:rPr lang="en-IN" sz="1400" b="1" dirty="0">
                <a:ea typeface="+mn-lt"/>
                <a:cs typeface="+mn-lt"/>
              </a:rPr>
              <a:t>Data Input:</a:t>
            </a:r>
            <a:endParaRPr lang="en-IN" sz="1400" dirty="0"/>
          </a:p>
          <a:p>
            <a:pPr marL="629920" lvl="1" indent="-305435"/>
            <a:r>
              <a:rPr lang="en-IN" dirty="0">
                <a:ea typeface="+mn-lt"/>
                <a:cs typeface="+mn-lt"/>
              </a:rPr>
              <a:t>The algorithm takes the following as the input – </a:t>
            </a:r>
            <a:r>
              <a:rPr lang="en-US" b="1" dirty="0"/>
              <a:t>Type</a:t>
            </a:r>
            <a:r>
              <a:rPr lang="en-US" dirty="0"/>
              <a:t> (String/Categorical)</a:t>
            </a:r>
            <a:r>
              <a:rPr lang="en-IN" dirty="0">
                <a:ea typeface="+mn-lt"/>
                <a:cs typeface="+mn-lt"/>
              </a:rPr>
              <a:t>,</a:t>
            </a:r>
            <a:r>
              <a:rPr lang="en-US" b="1" dirty="0"/>
              <a:t> Air Temperature</a:t>
            </a:r>
            <a:r>
              <a:rPr lang="en-US" dirty="0"/>
              <a:t> (Decimal)</a:t>
            </a:r>
            <a:r>
              <a:rPr lang="en-IN" dirty="0">
                <a:ea typeface="+mn-lt"/>
                <a:cs typeface="+mn-lt"/>
              </a:rPr>
              <a:t>, </a:t>
            </a:r>
            <a:r>
              <a:rPr lang="en-US" b="1" dirty="0"/>
              <a:t>Process Temperature</a:t>
            </a:r>
            <a:r>
              <a:rPr lang="en-US" dirty="0"/>
              <a:t> (Decimal), </a:t>
            </a:r>
            <a:r>
              <a:rPr lang="en-US" b="1" dirty="0"/>
              <a:t>Rotational Speed</a:t>
            </a:r>
            <a:r>
              <a:rPr lang="en-US" dirty="0"/>
              <a:t> (Integer), </a:t>
            </a:r>
            <a:r>
              <a:rPr lang="en-US" b="1" dirty="0"/>
              <a:t>Torque [Nm]</a:t>
            </a:r>
            <a:r>
              <a:rPr lang="en-US" dirty="0"/>
              <a:t> (Decimal), </a:t>
            </a:r>
            <a:r>
              <a:rPr lang="en-US" b="1" dirty="0"/>
              <a:t>Tool Wear [min]</a:t>
            </a:r>
            <a:r>
              <a:rPr lang="en-US" dirty="0"/>
              <a:t> (Integer).</a:t>
            </a:r>
            <a:r>
              <a:rPr lang="en-IN" dirty="0">
                <a:ea typeface="+mn-lt"/>
                <a:cs typeface="+mn-lt"/>
              </a:rPr>
              <a:t> </a:t>
            </a:r>
            <a:endParaRPr lang="en-IN" dirty="0"/>
          </a:p>
          <a:p>
            <a:pPr marL="305435" indent="-305435"/>
            <a:r>
              <a:rPr lang="en-IN" sz="1400" b="1" dirty="0">
                <a:ea typeface="+mn-lt"/>
                <a:cs typeface="+mn-lt"/>
              </a:rPr>
              <a:t>Training Process:</a:t>
            </a:r>
            <a:endParaRPr lang="en-IN" sz="1400" dirty="0"/>
          </a:p>
          <a:p>
            <a:pPr marL="629920" lvl="1" indent="-305435"/>
            <a:r>
              <a:rPr lang="en-US" dirty="0"/>
              <a:t>The dataset was split into training and holdout sets using IBM </a:t>
            </a:r>
            <a:r>
              <a:rPr lang="en-US" dirty="0" err="1"/>
              <a:t>AutoAI's</a:t>
            </a:r>
            <a:r>
              <a:rPr lang="en-US" dirty="0"/>
              <a:t> default split. </a:t>
            </a:r>
            <a:r>
              <a:rPr lang="en-US" dirty="0" err="1"/>
              <a:t>AutoAI</a:t>
            </a:r>
            <a:r>
              <a:rPr lang="en-US" dirty="0"/>
              <a:t> automatically performed:</a:t>
            </a:r>
          </a:p>
          <a:p>
            <a:pPr marL="899920" lvl="2" indent="-305435"/>
            <a:r>
              <a:rPr lang="en-US" b="1" dirty="0"/>
              <a:t>Feature Engineering</a:t>
            </a:r>
          </a:p>
          <a:p>
            <a:pPr marL="899920" lvl="2" indent="-305435"/>
            <a:r>
              <a:rPr lang="en-US" b="1" dirty="0"/>
              <a:t>Hyperparameter Optimization</a:t>
            </a:r>
          </a:p>
          <a:p>
            <a:pPr marL="899920" lvl="2" indent="-305435"/>
            <a:r>
              <a:rPr lang="en-US" b="1" dirty="0"/>
              <a:t>Model Selection using Cross-Validation</a:t>
            </a:r>
          </a:p>
          <a:p>
            <a:pPr marL="1241920" lvl="3" indent="-305435"/>
            <a:r>
              <a:rPr lang="en-US" dirty="0"/>
              <a:t>Each pipeline was built and validated independently, and the best-performing model was Pipeline 2 (Snap Random Forest Classifier) with cross-validated performance metrics.</a:t>
            </a:r>
          </a:p>
          <a:p>
            <a:pPr marL="305920" indent="-305435"/>
            <a:r>
              <a:rPr lang="en-IN" sz="1400" b="1" dirty="0">
                <a:ea typeface="+mn-lt"/>
                <a:cs typeface="+mn-lt"/>
              </a:rPr>
              <a:t>Prediction Process:</a:t>
            </a:r>
            <a:endParaRPr lang="en-IN" sz="1400" dirty="0"/>
          </a:p>
          <a:p>
            <a:pPr marL="629920" lvl="1" indent="-305435"/>
            <a:r>
              <a:rPr lang="en-US" dirty="0"/>
              <a:t>In the test phase, the model correctly classified inputs with up to </a:t>
            </a:r>
            <a:r>
              <a:rPr lang="en-US" b="1" dirty="0"/>
              <a:t>100% confidence</a:t>
            </a:r>
            <a:r>
              <a:rPr lang="en-US" dirty="0"/>
              <a:t>, demonstrating strong generalization.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54508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44DAC0-2624-D6B6-44F2-CE512C04CB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05655C7-F5C8-5230-6D2A-FFEBE1BC7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Algorithm &amp; Deployment</a:t>
            </a:r>
            <a:endParaRPr lang="en-US" dirty="0"/>
          </a:p>
        </p:txBody>
      </p:sp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8F60928C-E479-5897-BE3D-68FE0FE7B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98094"/>
            <a:ext cx="77724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761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91FDF6-05D6-AE4F-99C8-9EDB72AD8A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724F8EB-C3CE-3107-5555-06CAC6E6D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Algorithm &amp; Deployment</a:t>
            </a:r>
            <a:endParaRPr lang="en-US" dirty="0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3C8CCCC-2294-9472-22C4-96D0EF1849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16205"/>
            <a:ext cx="77724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339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7FA568-7943-20FC-158D-568BD49E9B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5329A15-815B-F33D-0E68-D3A8FAAB1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24458"/>
            <a:ext cx="11029616" cy="530296"/>
          </a:xfrm>
        </p:spPr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Algorithm &amp; Deployment</a:t>
            </a:r>
            <a:endParaRPr lang="en-US" dirty="0"/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FE5EF591-4159-6328-F4AD-E1E98AF5B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682" y="1461052"/>
            <a:ext cx="8969298" cy="5108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951744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9162bd5b-4ed9-4da3-b376-05204580ba3f" xsi:nil="true"/>
    <_activity xmlns="9162bd5b-4ed9-4da3-b376-05204580ba3f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7" ma:contentTypeDescription="Create a new document." ma:contentTypeScope="" ma:versionID="55a158675e089c6a85ab0f83b89e1a15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b35f082308864fa161c4a0a9eca35eff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  <xsd:element ref="ns3:MediaServiceObjectDetectorVersion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  <xsd:element name="MediaServiceObjectDetectorVersions" ma:index="23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24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D289AE2-D2AE-49D1-AFAC-3A79F6794255}">
  <ds:schemaRefs>
    <ds:schemaRef ds:uri="9162bd5b-4ed9-4da3-b376-05204580ba3f"/>
    <ds:schemaRef ds:uri="c0fa2617-96bd-425d-8578-e93563fe37c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6E816721-11E4-4989-8472-AB5A7EC20404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93</TotalTime>
  <Words>1001</Words>
  <Application>Microsoft Macintosh PowerPoint</Application>
  <PresentationFormat>Widescreen</PresentationFormat>
  <Paragraphs>84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Franklin Gothic Book</vt:lpstr>
      <vt:lpstr>Franklin Gothic Demi</vt:lpstr>
      <vt:lpstr>Wingdings 2</vt:lpstr>
      <vt:lpstr>DividendVTI</vt:lpstr>
      <vt:lpstr>POWER SYSTEMFAULT DETECTION and classification using machine learning</vt:lpstr>
      <vt:lpstr>OUTLINE</vt:lpstr>
      <vt:lpstr>Problem Statement</vt:lpstr>
      <vt:lpstr>Proposed Solution</vt:lpstr>
      <vt:lpstr>System  Approach</vt:lpstr>
      <vt:lpstr>Algorithm &amp; Deployment</vt:lpstr>
      <vt:lpstr>Algorithm &amp; Deployment</vt:lpstr>
      <vt:lpstr>Algorithm &amp; Deployment</vt:lpstr>
      <vt:lpstr>Algorithm &amp; Deployment</vt:lpstr>
      <vt:lpstr>Result</vt:lpstr>
      <vt:lpstr>Result</vt:lpstr>
      <vt:lpstr>Result</vt:lpstr>
      <vt:lpstr>Conclusion</vt:lpstr>
      <vt:lpstr>PowerPoint Presentation</vt:lpstr>
      <vt:lpstr>References</vt:lpstr>
      <vt:lpstr>IBM Certifications</vt:lpstr>
      <vt:lpstr>IBM Certifications</vt:lpstr>
      <vt:lpstr>IBM Certifications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MOHD SHAHNAWAZ ASHRAF</cp:lastModifiedBy>
  <cp:revision>25</cp:revision>
  <dcterms:created xsi:type="dcterms:W3CDTF">2021-05-26T16:50:10Z</dcterms:created>
  <dcterms:modified xsi:type="dcterms:W3CDTF">2025-08-01T14:56:20Z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</Properties>
</file>